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8288000" cy="10287000"/>
  <p:notesSz cx="6858000" cy="9144000"/>
  <p:embeddedFontLst>
    <p:embeddedFont>
      <p:font typeface="Garet" panose="020B0604020202020204" charset="0"/>
      <p:regular r:id="rId10"/>
    </p:embeddedFont>
    <p:embeddedFont>
      <p:font typeface="Garet Bold" panose="020B0604020202020204" charset="0"/>
      <p:regular r:id="rId11"/>
    </p:embeddedFont>
    <p:embeddedFont>
      <p:font typeface="Garet Italics" panose="020B0604020202020204" charset="0"/>
      <p:regular r:id="rId12"/>
    </p:embeddedFont>
    <p:embeddedFont>
      <p:font typeface="Open Sauce Bold" panose="020B0604020202020204" charset="0"/>
      <p:regular r:id="rId13"/>
    </p:embeddedFont>
    <p:embeddedFont>
      <p:font typeface="Rakkas" panose="020B0604020202020204" charset="-78"/>
      <p:regular r:id="rId14"/>
    </p:embeddedFont>
    <p:embeddedFont>
      <p:font typeface="Roca On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8F21E-70E6-456A-AD30-82DF9404BB98}" v="603" dt="2026-02-05T22:27:28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1.sv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sv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4441" y="-628442"/>
            <a:ext cx="7648793" cy="11045189"/>
          </a:xfrm>
          <a:custGeom>
            <a:avLst/>
            <a:gdLst/>
            <a:ahLst/>
            <a:cxnLst/>
            <a:rect l="l" t="t" r="r" b="b"/>
            <a:pathLst>
              <a:path w="7648793" h="11045189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99108" y="1028700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2800"/>
            </a:solidFill>
            <a:ln w="47625" cap="sq">
              <a:solidFill>
                <a:srgbClr val="FFAF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8825"/>
            <a:ext cx="918424" cy="996317"/>
          </a:xfrm>
          <a:custGeom>
            <a:avLst/>
            <a:gdLst/>
            <a:ahLst/>
            <a:cxnLst/>
            <a:rect l="l" t="t" r="r" b="b"/>
            <a:pathLst>
              <a:path w="918424" h="996317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17190"/>
            <a:ext cx="8336253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8000" dirty="0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Accessible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8674"/>
            <a:ext cx="10800757" cy="8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7500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Prototyping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175133"/>
            <a:ext cx="861038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Phase 1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905240"/>
            <a:ext cx="4756684" cy="73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Tristin Bates, Melody Shih, </a:t>
            </a:r>
            <a:endParaRPr lang="en-US" sz="21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Troy Franks and Munene Mwenda</a:t>
            </a:r>
            <a:endParaRPr lang="en-US" sz="2150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1677" y="-108708"/>
            <a:ext cx="10563275" cy="10621209"/>
          </a:xfrm>
          <a:custGeom>
            <a:avLst/>
            <a:gdLst/>
            <a:ahLst/>
            <a:cxnLst/>
            <a:rect l="l" t="t" r="r" b="b"/>
            <a:pathLst>
              <a:path w="10563275" h="10621209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4054" y="1197738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32579" y="954874"/>
            <a:ext cx="5985250" cy="8774479"/>
            <a:chOff x="0" y="0"/>
            <a:chExt cx="1576362" cy="2310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6362" cy="2310974"/>
            </a:xfrm>
            <a:custGeom>
              <a:avLst/>
              <a:gdLst/>
              <a:ahLst/>
              <a:cxnLst/>
              <a:rect l="l" t="t" r="r" b="b"/>
              <a:pathLst>
                <a:path w="1576362" h="2310974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76362" cy="235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66902" y="1197738"/>
            <a:ext cx="5316604" cy="8229600"/>
            <a:chOff x="0" y="0"/>
            <a:chExt cx="7088806" cy="1097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8445" r="28445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0139362" y="631624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97400" y="1838705"/>
            <a:ext cx="691058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400" y="3972852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400" y="4602700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Gap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400" y="5907453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 rot="19777211">
            <a:off x="188136" y="1339044"/>
            <a:ext cx="1867096" cy="39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b="1" spc="512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TODAYS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7400" y="5232548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Research Questions</a:t>
            </a: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3432" y="-206158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93137" cy="3051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5316604" cy="8229600"/>
            <a:chOff x="0" y="0"/>
            <a:chExt cx="7088806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56957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07926" y="584820"/>
            <a:ext cx="2060192" cy="206019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5731" y="1216262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5731" y="3859563"/>
            <a:ext cx="1018356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Current UI prototyping software, such as Figma, often leave many groups of people behind.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5282" y="8042512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is critical for the SDLC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Excludes visually impaired developers and beginners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Reduces collaboration and early feedback.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5731" y="7448731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do these problems matter?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5282" y="5734176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tools are visually complex.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support for screen readers and assistive tech.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Steep learning curves for beginners.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75731" y="5140396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5731" y="2487963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"/>
                <a:ea typeface="Roca One"/>
                <a:cs typeface="Roca One"/>
                <a:sym typeface="Roca One"/>
              </a:rPr>
              <a:t>Problem</a:t>
            </a:r>
          </a:p>
        </p:txBody>
      </p:sp>
      <p:sp>
        <p:nvSpPr>
          <p:cNvPr id="20" name="TextBox 20"/>
          <p:cNvSpPr txBox="1"/>
          <p:nvPr/>
        </p:nvSpPr>
        <p:spPr>
          <a:xfrm rot="2570800">
            <a:off x="11095955" y="602641"/>
            <a:ext cx="1767591" cy="89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200" b="1" spc="25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SHORT </a:t>
            </a:r>
            <a:r>
              <a:rPr lang="en-US" sz="3600" b="1" spc="25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BRIEF</a:t>
            </a:r>
            <a:endParaRPr lang="en-US" sz="3600" dirty="0">
              <a:ea typeface="Calibri"/>
              <a:cs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2170392" y="790882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075731" y="5850288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75731" y="6270162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75731" y="6687266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75731" y="8220355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75731" y="8640229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75731" y="9057333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30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88009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95993" y="3672308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152" b="-302875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894578" y="1028700"/>
            <a:ext cx="206866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Gap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1287" y="1030742"/>
            <a:ext cx="68525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511856" y="8658564"/>
            <a:ext cx="1163187" cy="11631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808949" y="9073288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90B8B-6193-8F41-D641-D3681E3BA9FA}"/>
              </a:ext>
            </a:extLst>
          </p:cNvPr>
          <p:cNvSpPr txBox="1"/>
          <p:nvPr/>
        </p:nvSpPr>
        <p:spPr>
          <a:xfrm>
            <a:off x="2031167" y="4821733"/>
            <a:ext cx="4247039" cy="373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Emphasizes efficiency, productivity, and visual fidelity</a:t>
            </a:r>
            <a:endParaRPr lang="en-US">
              <a:latin typeface="Gare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Rapid and data-driven prototyping improves speed and usability</a:t>
            </a:r>
            <a:endParaRPr lang="en-US">
              <a:latin typeface="Gare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Especially beneficial for novice designers</a:t>
            </a:r>
            <a:endParaRPr lang="en-US" dirty="0">
              <a:latin typeface="Garet"/>
              <a:ea typeface="+mn-lt"/>
              <a:cs typeface="+mn-lt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AEA4D0-29B5-9F2F-1D65-75476D907450}"/>
              </a:ext>
            </a:extLst>
          </p:cNvPr>
          <p:cNvSpPr txBox="1"/>
          <p:nvPr/>
        </p:nvSpPr>
        <p:spPr>
          <a:xfrm>
            <a:off x="7494293" y="4816765"/>
            <a:ext cx="4811575" cy="312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Prototypes treated mainly as visual artifacts</a:t>
            </a:r>
            <a:endParaRPr lang="en-US"/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Little consideration of how assistive technologies interact during design</a:t>
            </a: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Accessibility addressed late, usually during testing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4C4529F-CDDE-EB2D-35C1-060FA9CA9237}"/>
              </a:ext>
            </a:extLst>
          </p:cNvPr>
          <p:cNvSpPr txBox="1"/>
          <p:nvPr/>
        </p:nvSpPr>
        <p:spPr>
          <a:xfrm>
            <a:off x="13464255" y="4818308"/>
            <a:ext cx="4426837" cy="402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research on semantic, non-visual prototypes</a:t>
            </a:r>
            <a:endParaRPr lang="en-US" dirty="0"/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</a:rPr>
              <a:t>Minimal support for assistive technology users in co-design</a:t>
            </a: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</a:rPr>
              <a:t>Need for accessibility embedded directly into the prototyping process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197A95-0CD2-6192-6159-241E4B1D5F29}"/>
              </a:ext>
            </a:extLst>
          </p:cNvPr>
          <p:cNvSpPr txBox="1"/>
          <p:nvPr/>
        </p:nvSpPr>
        <p:spPr>
          <a:xfrm>
            <a:off x="2029759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What Current Research 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Focuses On: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5DF0755-328D-3B79-5BAE-31E830B9C743}"/>
              </a:ext>
            </a:extLst>
          </p:cNvPr>
          <p:cNvSpPr txBox="1"/>
          <p:nvPr/>
        </p:nvSpPr>
        <p:spPr>
          <a:xfrm>
            <a:off x="7487181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What's</a:t>
            </a:r>
            <a:br>
              <a:rPr lang="en-US" sz="2450" b="1" dirty="0">
                <a:latin typeface="Garet Bold"/>
                <a:ea typeface="Calibri"/>
                <a:cs typeface="Calibri"/>
              </a:rPr>
            </a:br>
            <a:r>
              <a:rPr lang="en-US" sz="2450" b="1" dirty="0">
                <a:latin typeface="Garet Bold"/>
                <a:ea typeface="Calibri"/>
                <a:cs typeface="Calibri"/>
              </a:rPr>
              <a:t>Missing?: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6EFE48F-5307-82E3-97DD-EE9EBD7369AF}"/>
              </a:ext>
            </a:extLst>
          </p:cNvPr>
          <p:cNvSpPr txBox="1"/>
          <p:nvPr/>
        </p:nvSpPr>
        <p:spPr>
          <a:xfrm>
            <a:off x="13459758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>
                <a:latin typeface="Garet Bold"/>
                <a:ea typeface="Calibri"/>
                <a:cs typeface="Calibri"/>
              </a:rPr>
              <a:t>Identified Research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Gap: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7506" y="0"/>
            <a:ext cx="9819116" cy="10287000"/>
          </a:xfrm>
          <a:custGeom>
            <a:avLst/>
            <a:gdLst/>
            <a:ahLst/>
            <a:cxnLst/>
            <a:rect l="l" t="t" r="r" b="b"/>
            <a:pathLst>
              <a:path w="9819116" h="10287000">
                <a:moveTo>
                  <a:pt x="0" y="10287000"/>
                </a:moveTo>
                <a:lnTo>
                  <a:pt x="9819115" y="10287000"/>
                </a:lnTo>
                <a:lnTo>
                  <a:pt x="981911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73" r="-547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53875" y="3039580"/>
            <a:ext cx="1781175" cy="17811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25957" y="-2576207"/>
            <a:ext cx="5851914" cy="58519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C10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61326" y="3763099"/>
            <a:ext cx="6020931" cy="121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23"/>
              </a:lnSpc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Research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7262" y="3553930"/>
            <a:ext cx="602093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Questions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987" y="5609116"/>
            <a:ext cx="634039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semantic, intent-driven prototyping allow assistive technologies to interact with and modify prototypes?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7262" y="5609116"/>
            <a:ext cx="634039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shared semantic representations support equitable co-design among all team members?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12470981" y="-3897711"/>
            <a:ext cx="9424796" cy="5478486"/>
          </a:xfrm>
          <a:custGeom>
            <a:avLst/>
            <a:gdLst/>
            <a:ahLst/>
            <a:cxnLst/>
            <a:rect l="l" t="t" r="r" b="b"/>
            <a:pathLst>
              <a:path w="9424796" h="5478486">
                <a:moveTo>
                  <a:pt x="0" y="0"/>
                </a:moveTo>
                <a:lnTo>
                  <a:pt x="9424796" y="0"/>
                </a:lnTo>
                <a:lnTo>
                  <a:pt x="9424796" y="5478486"/>
                </a:lnTo>
                <a:lnTo>
                  <a:pt x="0" y="547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7266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1291" y="5544742"/>
            <a:ext cx="6822903" cy="3912085"/>
            <a:chOff x="0" y="0"/>
            <a:chExt cx="1796978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3C7F72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2796" y="4998528"/>
            <a:ext cx="2382912" cy="2382641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2"/>
              <a:stretch>
                <a:fillRect l="-24991" r="-249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436397" y="5544742"/>
            <a:ext cx="6822903" cy="3912085"/>
            <a:chOff x="0" y="0"/>
            <a:chExt cx="1796978" cy="1030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D34A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57930" y="5116085"/>
            <a:ext cx="2382912" cy="2382641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3"/>
              <a:stretch>
                <a:fillRect l="-16740" r="-167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884056" y="8139551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6"/>
                </a:lnTo>
                <a:lnTo>
                  <a:pt x="0" y="1591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74096" y="8307515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7"/>
                </a:lnTo>
                <a:lnTo>
                  <a:pt x="0" y="159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52628" y="-417895"/>
            <a:ext cx="19027094" cy="4062897"/>
          </a:xfrm>
          <a:custGeom>
            <a:avLst/>
            <a:gdLst/>
            <a:ahLst/>
            <a:cxnLst/>
            <a:rect l="l" t="t" r="r" b="b"/>
            <a:pathLst>
              <a:path w="19027094" h="4062897">
                <a:moveTo>
                  <a:pt x="0" y="0"/>
                </a:moveTo>
                <a:lnTo>
                  <a:pt x="19027093" y="0"/>
                </a:lnTo>
                <a:lnTo>
                  <a:pt x="19027093" y="4062897"/>
                </a:lnTo>
                <a:lnTo>
                  <a:pt x="0" y="406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7" b="-19602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8024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851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BD3C18"/>
                </a:solidFill>
                <a:latin typeface="Rakkas"/>
                <a:ea typeface="Rakkas"/>
                <a:cs typeface="Rakkas"/>
                <a:sym typeface="Rakkas"/>
              </a:rPr>
              <a:t>Objectives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3CD1465-57CA-547D-8F8D-426B41025D6C}"/>
              </a:ext>
            </a:extLst>
          </p:cNvPr>
          <p:cNvSpPr txBox="1"/>
          <p:nvPr/>
        </p:nvSpPr>
        <p:spPr>
          <a:xfrm>
            <a:off x="2891686" y="5802621"/>
            <a:ext cx="5105592" cy="335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Semantic, intent-based prototype representation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Screen reader–friendly structure (not visual-only)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Real-time annotations via text, audio, and semantic edits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Ensures assistive technology users can fully participate in design</a:t>
            </a:r>
            <a:endParaRPr lang="en-US" sz="2200" dirty="0">
              <a:latin typeface="Garet"/>
              <a:ea typeface="Calibri"/>
              <a:cs typeface="Calibri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8DC988A-6B8A-C1BA-E2A7-7BEA36B9A081}"/>
              </a:ext>
            </a:extLst>
          </p:cNvPr>
          <p:cNvSpPr txBox="1"/>
          <p:nvPr/>
        </p:nvSpPr>
        <p:spPr>
          <a:xfrm>
            <a:off x="11481598" y="5903451"/>
            <a:ext cx="5359426" cy="290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Progressive, keyboard-navigable interface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Reduced learning curve for new users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Real-time semantic visual synchronization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One shared prototype state for all collaborators</a:t>
            </a:r>
            <a:endParaRPr lang="en-US" sz="2200">
              <a:latin typeface="Garet"/>
              <a:ea typeface="Calibri"/>
              <a:cs typeface="Calibri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6C12B2F-656E-28C2-ED6B-E61E3E4105B2}"/>
              </a:ext>
            </a:extLst>
          </p:cNvPr>
          <p:cNvSpPr txBox="1"/>
          <p:nvPr/>
        </p:nvSpPr>
        <p:spPr>
          <a:xfrm>
            <a:off x="2689801" y="4994197"/>
            <a:ext cx="598370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>
                <a:solidFill>
                  <a:srgbClr val="000000"/>
                </a:solidFill>
                <a:latin typeface="Garet Bold"/>
                <a:sym typeface="Garet Bold"/>
              </a:rPr>
              <a:t>Accessibility</a:t>
            </a:r>
            <a:r>
              <a:rPr lang="en-US" sz="2450" b="1" dirty="0">
                <a:solidFill>
                  <a:srgbClr val="000000"/>
                </a:solidFill>
                <a:latin typeface="Garet Bold"/>
                <a:sym typeface="Garet Bold"/>
              </a:rPr>
              <a:t> &amp; Collaboration</a:t>
            </a:r>
            <a:endParaRPr lang="en-US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10D66CC-7C38-21B5-9E20-427E5F7D4D2D}"/>
              </a:ext>
            </a:extLst>
          </p:cNvPr>
          <p:cNvSpPr txBox="1"/>
          <p:nvPr/>
        </p:nvSpPr>
        <p:spPr>
          <a:xfrm>
            <a:off x="11275591" y="4994196"/>
            <a:ext cx="598370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Garet Bold"/>
                <a:ea typeface="+mn-lt"/>
                <a:cs typeface="+mn-lt"/>
                <a:sym typeface="Garet Bold"/>
              </a:rPr>
              <a:t>Usability &amp; Real-Time Consistency</a:t>
            </a:r>
            <a:endParaRPr lang="en-US" dirty="0">
              <a:latin typeface="Garet Bold"/>
            </a:endParaRP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B2729-2142-C312-6EE0-D9E24E84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F50473-3E9A-C9C5-1831-B603B740D547}"/>
              </a:ext>
            </a:extLst>
          </p:cNvPr>
          <p:cNvSpPr/>
          <p:nvPr/>
        </p:nvSpPr>
        <p:spPr>
          <a:xfrm>
            <a:off x="2204709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46C6F7-785A-ABFA-F01D-60B57B9D2975}"/>
              </a:ext>
            </a:extLst>
          </p:cNvPr>
          <p:cNvSpPr/>
          <p:nvPr/>
        </p:nvSpPr>
        <p:spPr>
          <a:xfrm>
            <a:off x="9065765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03295C-8B6F-3E3E-BB30-AAB17329D729}"/>
              </a:ext>
            </a:extLst>
          </p:cNvPr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152" b="-302875"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D1F0153-4E44-1DE1-3113-D0C6E73CE5B4}"/>
              </a:ext>
            </a:extLst>
          </p:cNvPr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B11998D-9CD0-775A-8ADB-5F76A69F01DF}"/>
              </a:ext>
            </a:extLst>
          </p:cNvPr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AD9158-1F48-E913-9A09-D4C80B730E67}"/>
              </a:ext>
            </a:extLst>
          </p:cNvPr>
          <p:cNvSpPr txBox="1"/>
          <p:nvPr/>
        </p:nvSpPr>
        <p:spPr>
          <a:xfrm>
            <a:off x="4669636" y="764928"/>
            <a:ext cx="7796163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50" dirty="0">
                <a:solidFill>
                  <a:srgbClr val="3C7F72"/>
                </a:solidFill>
                <a:latin typeface="Rakkas"/>
                <a:cs typeface="Rakkas"/>
                <a:sym typeface="Rakkas"/>
              </a:rPr>
              <a:t>Implementation</a:t>
            </a:r>
            <a:endParaRPr lang="en-US" dirty="0">
              <a:ea typeface="Calibri"/>
              <a:cs typeface="Calibri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80B487E-7A18-C07C-CB69-4AA2EC78C006}"/>
              </a:ext>
            </a:extLst>
          </p:cNvPr>
          <p:cNvGrpSpPr/>
          <p:nvPr/>
        </p:nvGrpSpPr>
        <p:grpSpPr>
          <a:xfrm>
            <a:off x="17511856" y="8658564"/>
            <a:ext cx="1163187" cy="116318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DF4DB41-DF50-ADC2-C864-A4D059F1E6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73DA834-5F4F-265B-E72F-096A56015FC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C619580-B97D-22A4-798C-6270AE051EA6}"/>
              </a:ext>
            </a:extLst>
          </p:cNvPr>
          <p:cNvSpPr/>
          <p:nvPr/>
        </p:nvSpPr>
        <p:spPr>
          <a:xfrm>
            <a:off x="17808949" y="9073288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485B-8A01-015F-7733-5AF8417E8A92}"/>
              </a:ext>
            </a:extLst>
          </p:cNvPr>
          <p:cNvSpPr txBox="1"/>
          <p:nvPr/>
        </p:nvSpPr>
        <p:spPr>
          <a:xfrm>
            <a:off x="3346946" y="4821733"/>
            <a:ext cx="4247039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dirty="0">
                <a:latin typeface="Garet"/>
                <a:ea typeface="+mn-lt"/>
                <a:cs typeface="+mn-lt"/>
              </a:rPr>
              <a:t>We are currently looking into creating an extension for Figma that enables screen reader support, and then from there move onto converting our extension into its own stand-alone software.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93C69D24-CB50-60F5-A36F-6A973B4F16B4}"/>
              </a:ext>
            </a:extLst>
          </p:cNvPr>
          <p:cNvSpPr txBox="1"/>
          <p:nvPr/>
        </p:nvSpPr>
        <p:spPr>
          <a:xfrm>
            <a:off x="10264937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What languages will we be using?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6097FA95-8CDB-CDDD-81FD-408AA7228F4E}"/>
              </a:ext>
            </a:extLst>
          </p:cNvPr>
          <p:cNvSpPr txBox="1"/>
          <p:nvPr/>
        </p:nvSpPr>
        <p:spPr>
          <a:xfrm>
            <a:off x="3338698" y="3674112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How Are We Going To Implement This?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357F9-FBEF-FE03-E2B4-5D21C60E2B37}"/>
              </a:ext>
            </a:extLst>
          </p:cNvPr>
          <p:cNvSpPr txBox="1"/>
          <p:nvPr/>
        </p:nvSpPr>
        <p:spPr>
          <a:xfrm>
            <a:off x="10273184" y="4821732"/>
            <a:ext cx="4247039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dirty="0">
                <a:latin typeface="Garet"/>
                <a:ea typeface="+mn-lt"/>
                <a:cs typeface="+mn-lt"/>
              </a:rPr>
              <a:t>Figma extensions use JavaScript and HTML for development, so our future prototyping software will be web based. We are hoping to a working prototype by week 8.</a:t>
            </a:r>
          </a:p>
        </p:txBody>
      </p:sp>
    </p:spTree>
    <p:extLst>
      <p:ext uri="{BB962C8B-B14F-4D97-AF65-F5344CB8AC3E}">
        <p14:creationId xmlns:p14="http://schemas.microsoft.com/office/powerpoint/2010/main" val="1057945433"/>
      </p:ext>
    </p:extLst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357344" y="-24617"/>
            <a:ext cx="9263906" cy="9297716"/>
          </a:xfrm>
          <a:custGeom>
            <a:avLst/>
            <a:gdLst/>
            <a:ahLst/>
            <a:cxnLst/>
            <a:rect l="l" t="t" r="r" b="b"/>
            <a:pathLst>
              <a:path w="9263906" h="929771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0883" y="6840445"/>
            <a:ext cx="9042479" cy="358607"/>
            <a:chOff x="0" y="0"/>
            <a:chExt cx="2680832" cy="106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32" cy="106317"/>
            </a:xfrm>
            <a:custGeom>
              <a:avLst/>
              <a:gdLst/>
              <a:ahLst/>
              <a:cxnLst/>
              <a:rect l="l" t="t" r="r" b="b"/>
              <a:pathLst>
                <a:path w="2680832" h="106317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80832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6059" y="7552751"/>
            <a:ext cx="8774632" cy="368040"/>
            <a:chOff x="0" y="0"/>
            <a:chExt cx="2601423" cy="109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1423" cy="109113"/>
            </a:xfrm>
            <a:custGeom>
              <a:avLst/>
              <a:gdLst/>
              <a:ahLst/>
              <a:cxnLst/>
              <a:rect l="l" t="t" r="r" b="b"/>
              <a:pathLst>
                <a:path w="2601423" h="10911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01423" cy="156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059" y="8214454"/>
            <a:ext cx="8586881" cy="358607"/>
            <a:chOff x="0" y="0"/>
            <a:chExt cx="2545760" cy="106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5760" cy="106317"/>
            </a:xfrm>
            <a:custGeom>
              <a:avLst/>
              <a:gdLst/>
              <a:ahLst/>
              <a:cxnLst/>
              <a:rect l="l" t="t" r="r" b="b"/>
              <a:pathLst>
                <a:path w="2545760" h="106317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45760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6059" y="8914491"/>
            <a:ext cx="8646113" cy="342530"/>
            <a:chOff x="0" y="0"/>
            <a:chExt cx="2563321" cy="101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3321" cy="101550"/>
            </a:xfrm>
            <a:custGeom>
              <a:avLst/>
              <a:gdLst/>
              <a:ahLst/>
              <a:cxnLst/>
              <a:rect l="l" t="t" r="r" b="b"/>
              <a:pathLst>
                <a:path w="2563321" h="101550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63321" cy="14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4500" y="4783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88947" y="1418819"/>
            <a:ext cx="1417320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19"/>
              </a:lnSpc>
              <a:spcBef>
                <a:spcPct val="0"/>
              </a:spcBef>
            </a:pPr>
            <a:r>
              <a:rPr lang="en-US" sz="115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12982" y="2913982"/>
            <a:ext cx="14173200" cy="172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62"/>
              </a:lnSpc>
            </a:pPr>
            <a:r>
              <a:rPr lang="en-US" sz="14598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End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Deck</dc:title>
  <cp:revision>169</cp:revision>
  <dcterms:created xsi:type="dcterms:W3CDTF">2006-08-16T00:00:00Z</dcterms:created>
  <dcterms:modified xsi:type="dcterms:W3CDTF">2026-02-05T22:27:54Z</dcterms:modified>
  <dc:identifier>DAG-7MJFmW4</dc:identifier>
</cp:coreProperties>
</file>